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58A123-AA80-4A87-ACC2-CA5BB0CBE938}">
  <a:tblStyle styleId="{2F58A123-AA80-4A87-ACC2-CA5BB0CBE9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DDC223E-CF6A-418E-B247-6501EC8AEBB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regular.fntdata"/><Relationship Id="rId41" Type="http://schemas.openxmlformats.org/officeDocument/2006/relationships/slide" Target="slides/slide35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0fb2487a7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0fb2487a7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0fb2487a7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0fb2487a7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0fb2487a7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0fb2487a7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0fb2487a7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0fb2487a7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0fb2487a7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0fb2487a7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0fb2487a7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0fb2487a7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0fb2487a7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0fb2487a7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0fb2487a7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0fb2487a7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0fb2487a7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0fb2487a7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0fb2487a7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0fb2487a7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0fb2487a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0fb2487a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0fb2487a7_0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0fb2487a7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0fb2487a7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0fb2487a7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0fb2487a7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0fb2487a7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0fb2487a7_0_1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0fb2487a7_0_1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0fb2487a7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0fb2487a7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0fb2487a7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0fb2487a7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0fb2487a7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0fb2487a7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0fb2487a7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0fb2487a7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0fb2487a7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0fb2487a7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0fb2487a7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0fb2487a7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0fb2487a7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0fb2487a7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0fb2487a7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0fb2487a7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0fb2487a7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0fb2487a7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0fb2487a7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0fb2487a7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0fb2487a7_0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0fb2487a7_0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0fb2487a7_0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0fb2487a7_0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0fb2487a7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0fb2487a7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0fb2487a7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0fb2487a7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0fb2487a7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0fb2487a7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0fb2487a7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0fb2487a7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0fb2487a7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0fb2487a7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0fb2487a7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0fb2487a7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0fb2487a7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0fb2487a7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26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LLM-Based Image Caption Augmentation for Text-Guided Radiology Image Generation Using Diffusion Models with Pre-trained Encoders</a:t>
            </a:r>
            <a:endParaRPr sz="302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573950"/>
            <a:ext cx="6331500" cy="9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B6D7A8"/>
                </a:solidFill>
              </a:rPr>
              <a:t>Ahmed Abul Hasanaath</a:t>
            </a:r>
            <a:endParaRPr b="1" sz="21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B6D7A8"/>
                </a:solidFill>
              </a:rPr>
              <a:t>G202302610</a:t>
            </a:r>
            <a:endParaRPr sz="2100"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600" y="1172775"/>
            <a:ext cx="4357400" cy="26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3211350" y="2206105"/>
            <a:ext cx="2913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Approach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4294967295" type="title"/>
          </p:nvPr>
        </p:nvSpPr>
        <p:spPr>
          <a:xfrm>
            <a:off x="2433003" y="326550"/>
            <a:ext cx="42780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highlight>
                  <a:schemeClr val="dk2"/>
                </a:highlight>
              </a:rPr>
              <a:t>Dataset - ROCOv2</a:t>
            </a:r>
            <a:endParaRPr sz="3500">
              <a:solidFill>
                <a:schemeClr val="dk1"/>
              </a:solidFill>
              <a:highlight>
                <a:schemeClr val="dk2"/>
              </a:highlight>
            </a:endParaRPr>
          </a:p>
        </p:txBody>
      </p:sp>
      <p:graphicFrame>
        <p:nvGraphicFramePr>
          <p:cNvPr id="141" name="Google Shape;141;p23"/>
          <p:cNvGraphicFramePr/>
          <p:nvPr/>
        </p:nvGraphicFramePr>
        <p:xfrm>
          <a:off x="1061550" y="130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{2F58A123-AA80-4A87-ACC2-CA5BB0CBE938}</a:tableStyleId>
              </a:tblPr>
              <a:tblGrid>
                <a:gridCol w="2938950"/>
                <a:gridCol w="1197400"/>
                <a:gridCol w="3050175"/>
              </a:tblGrid>
              <a:tr h="48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Images</a:t>
                      </a:r>
                      <a:endParaRPr b="1"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CUI</a:t>
                      </a:r>
                      <a:endParaRPr b="1"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Caption</a:t>
                      </a:r>
                      <a:endParaRPr b="1" sz="1500"/>
                    </a:p>
                  </a:txBody>
                  <a:tcPr marT="63500" marB="63500" marR="63500" marL="63500"/>
                </a:tc>
              </a:tr>
              <a:tr h="232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C0040405</a:t>
                      </a:r>
                      <a:br>
                        <a:rPr lang="en"/>
                      </a:br>
                      <a:r>
                        <a:rPr lang="en"/>
                        <a:t>C0030797</a:t>
                      </a:r>
                      <a:br>
                        <a:rPr lang="en"/>
                      </a:br>
                      <a:r>
                        <a:rPr lang="en"/>
                        <a:t>C0001304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chemeClr val="dk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Repeat CT abdomen and pelvis showing resolution of collection with no new abscess</a:t>
                      </a:r>
                      <a:endParaRPr b="1" sz="2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14366" l="18156" r="20793" t="7933"/>
          <a:stretch/>
        </p:blipFill>
        <p:spPr>
          <a:xfrm>
            <a:off x="1170650" y="1949775"/>
            <a:ext cx="2481200" cy="20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Pre-processing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4294967295" type="title"/>
          </p:nvPr>
        </p:nvSpPr>
        <p:spPr>
          <a:xfrm>
            <a:off x="99275" y="708125"/>
            <a:ext cx="17568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dk1"/>
                </a:highlight>
              </a:rPr>
              <a:t>CUI Frequency</a:t>
            </a:r>
            <a:endParaRPr sz="2400">
              <a:highlight>
                <a:schemeClr val="dk1"/>
              </a:highlight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-2141" l="6315" r="8909" t="6125"/>
          <a:stretch/>
        </p:blipFill>
        <p:spPr>
          <a:xfrm>
            <a:off x="1856075" y="178600"/>
            <a:ext cx="7204000" cy="4895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25"/>
          <p:cNvGraphicFramePr/>
          <p:nvPr/>
        </p:nvGraphicFramePr>
        <p:xfrm>
          <a:off x="135275" y="339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{8DDC223E-CF6A-418E-B247-6501EC8AEBBA}</a:tableStyleId>
              </a:tblPr>
              <a:tblGrid>
                <a:gridCol w="1148325"/>
                <a:gridCol w="536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25th Percentile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50th Percentile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75th Percentile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99th Percentile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874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2400250" y="575950"/>
            <a:ext cx="6321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Pre-processing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2410100" y="1205325"/>
            <a:ext cx="6321600" cy="3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/>
              <a:t>Dataset Analysis and Representation</a:t>
            </a:r>
            <a:endParaRPr b="1"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  - Importance of dataset fully representing the domain.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  - Analyzing data distribution to remove inadequately represented and noisy data.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/>
              <a:t>CUIs (UMLS Concept Unique Identifiers)</a:t>
            </a:r>
            <a:endParaRPr b="1"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Dataset contains images with corresponding CUIs.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1935 CUIs used to describe the images.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Distribution analysis of CUIs: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 Figure illustrating the number of images described by top 50 CUIs.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Steep fall-off in the number of images after the first 10 CUIs.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99% of CUIs describe less than 874 images.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Decision to limit dataset to top 10 CUIs.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/>
              <a:t>Image Quality Assessment</a:t>
            </a:r>
            <a:endParaRPr b="1"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Filtering out low-quality images to avoid noise during training.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Quality assessed using entropy measure.  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088387" y="1546327"/>
            <a:ext cx="4572723" cy="205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2400250" y="575950"/>
            <a:ext cx="6321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Pre-processing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2410100" y="1205325"/>
            <a:ext cx="6321600" cy="3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/>
              <a:t>Entropy Calculation Process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Entropy formula: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/>
              <a:t>Entropy Interpretation</a:t>
            </a:r>
            <a:endParaRPr b="1"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Measures uncertainty or disorder in pixel intensity distribution.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Higher entropy indicates greater complexity/variability.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Lower entropy suggests uniform/predictable distribution.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Ensures only meaningful intensity levels contribute to entropy calculation.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Assesses overall randomness and information richness in the image.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/>
              <a:t>Outcome</a:t>
            </a:r>
            <a:endParaRPr b="1"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Entropy helps in evaluating image quality.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Identifies and filters out noisy or low-quality images.</a:t>
            </a:r>
            <a:endParaRPr b="1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088387" y="1546327"/>
            <a:ext cx="4572723" cy="205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450" y="1527850"/>
            <a:ext cx="2244600" cy="7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Caption Transformation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89425" y="575925"/>
            <a:ext cx="6321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 Transformation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478625" y="1205325"/>
            <a:ext cx="8012400" cy="3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Dataset Captions:</a:t>
            </a:r>
            <a:r>
              <a:rPr lang="en"/>
              <a:t>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Original image captions provided in the dataset.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Combined Captions: 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Combination of the image caption and the corresponding CUI (Concept Unique Identifier) description from the dataset.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LLM Transformed Captions:</a:t>
            </a:r>
            <a:r>
              <a:rPr lang="en"/>
              <a:t>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Large Language Model (LLM) used to rewrite the captions in a specific template designed to provide a structured and standardized format.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The Llama3 model was used for the caption transformation.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LLM Transformed Captions with Image Caption and CUI Description: 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 simple concatenation of Transformed Captions, Image Caption and CUI Description.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idx="4294967295" type="title"/>
          </p:nvPr>
        </p:nvSpPr>
        <p:spPr>
          <a:xfrm>
            <a:off x="3373050" y="172550"/>
            <a:ext cx="23979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chemeClr val="dk1"/>
                </a:highlight>
              </a:rPr>
              <a:t>Examples</a:t>
            </a:r>
            <a:endParaRPr sz="3500">
              <a:highlight>
                <a:schemeClr val="dk1"/>
              </a:highlight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0650"/>
            <a:ext cx="8839202" cy="290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89425" y="575925"/>
            <a:ext cx="6321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 Transformation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75" y="1331250"/>
            <a:ext cx="8347849" cy="30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785651"/>
            <a:ext cx="4254600" cy="35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2855550" y="878460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2855550" y="1641073"/>
            <a:ext cx="3432900" cy="22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Background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Approach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Results and Discussion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Limitations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Architecture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89425" y="575925"/>
            <a:ext cx="6321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478625" y="1205325"/>
            <a:ext cx="8012400" cy="3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57023"/>
              <a:buFont typeface="Arial"/>
              <a:buNone/>
            </a:pPr>
            <a:r>
              <a:rPr b="1" lang="en" sz="1929"/>
              <a:t>Noise Schedule</a:t>
            </a:r>
            <a:endParaRPr b="1" sz="1929"/>
          </a:p>
          <a:p>
            <a:pPr indent="-323532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 sz="1929"/>
              <a:t>Linear noise schedule controls noise addition.</a:t>
            </a:r>
            <a:endParaRPr sz="1929"/>
          </a:p>
          <a:p>
            <a:pPr indent="-3235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29"/>
              <a:t>Interpolation between:</a:t>
            </a:r>
            <a:endParaRPr sz="1929"/>
          </a:p>
          <a:p>
            <a:pPr indent="-3038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29"/>
              <a:t>Starting noise level ß = 1 x 10</a:t>
            </a:r>
            <a:r>
              <a:rPr baseline="30000" lang="en" sz="1529"/>
              <a:t>-4</a:t>
            </a:r>
            <a:r>
              <a:rPr lang="en" sz="1529"/>
              <a:t>.</a:t>
            </a:r>
            <a:endParaRPr sz="1529"/>
          </a:p>
          <a:p>
            <a:pPr indent="-3038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29"/>
              <a:t>Ending noise level: ß = 0.02.</a:t>
            </a:r>
            <a:endParaRPr sz="1529"/>
          </a:p>
          <a:p>
            <a:pPr indent="-3235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29"/>
              <a:t>Fixed number of steps, typically 1000.</a:t>
            </a:r>
            <a:endParaRPr sz="1929"/>
          </a:p>
          <a:p>
            <a:pPr indent="-3235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29"/>
              <a:t>Smooth noise increase aids denoising learning.</a:t>
            </a:r>
            <a:endParaRPr sz="1929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29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57023"/>
              <a:buFont typeface="Arial"/>
              <a:buNone/>
            </a:pPr>
            <a:r>
              <a:rPr b="1" lang="en" sz="1929"/>
              <a:t>Classifier-Free Guidance</a:t>
            </a:r>
            <a:endParaRPr b="1" sz="1929"/>
          </a:p>
          <a:p>
            <a:pPr indent="-323532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 sz="1929"/>
              <a:t>Enhances image quality and text alignment.</a:t>
            </a:r>
            <a:endParaRPr sz="1929"/>
          </a:p>
          <a:p>
            <a:pPr indent="-3235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29"/>
              <a:t>Model trained with conditional (text) and unconditional (no text) data.</a:t>
            </a:r>
            <a:endParaRPr sz="1929"/>
          </a:p>
          <a:p>
            <a:pPr indent="-3235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29"/>
              <a:t>Inference generates two predictions:</a:t>
            </a:r>
            <a:endParaRPr sz="1929"/>
          </a:p>
          <a:p>
            <a:pPr indent="-3038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29"/>
              <a:t>Text-conditioned.</a:t>
            </a:r>
            <a:endParaRPr sz="1529"/>
          </a:p>
          <a:p>
            <a:pPr indent="-3038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29"/>
              <a:t>Unconditioned.</a:t>
            </a:r>
            <a:endParaRPr sz="1529"/>
          </a:p>
          <a:p>
            <a:pPr indent="-3235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29"/>
              <a:t>Adjusts weighting between predictions for better textual alignment.</a:t>
            </a:r>
            <a:endParaRPr sz="1929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89425" y="575925"/>
            <a:ext cx="6321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478625" y="1205325"/>
            <a:ext cx="8012400" cy="3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r>
              <a:rPr b="1" lang="en" sz="1325"/>
              <a:t>Exponential Moving Average (EMA)</a:t>
            </a:r>
            <a:endParaRPr b="1" sz="1325"/>
          </a:p>
          <a:p>
            <a:pPr indent="-312737" lvl="0" marL="4572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Stabilizes training and improves robustness.</a:t>
            </a:r>
            <a:endParaRPr sz="1325"/>
          </a:p>
          <a:p>
            <a:pPr indent="-3127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Maintains a moving average of model weights.</a:t>
            </a:r>
            <a:endParaRPr sz="1325"/>
          </a:p>
          <a:p>
            <a:pPr indent="-3127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Update formula:</a:t>
            </a:r>
            <a:endParaRPr sz="1325"/>
          </a:p>
          <a:p>
            <a:pPr indent="0" lvl="0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325"/>
          </a:p>
          <a:p>
            <a:pPr indent="0" lvl="0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325"/>
          </a:p>
          <a:p>
            <a:pPr indent="-300037" lvl="0" marL="4572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25"/>
              <a:buChar char="●"/>
            </a:pPr>
            <a:r>
              <a:rPr lang="en" sz="1325"/>
              <a:t>Decay rate </a:t>
            </a:r>
            <a:r>
              <a:rPr b="1" lang="en" sz="1075"/>
              <a:t>∂</a:t>
            </a:r>
            <a:r>
              <a:rPr lang="en" sz="1325"/>
              <a:t> close to 1 (commonly 0.999 or higher).</a:t>
            </a:r>
            <a:endParaRPr sz="1325"/>
          </a:p>
          <a:p>
            <a:pPr indent="-3127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EMA parameters typically yield more stable and reliable performance.</a:t>
            </a:r>
            <a:endParaRPr sz="13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r>
              <a:t/>
            </a:r>
            <a:endParaRPr b="1" sz="878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r>
              <a:rPr b="1" lang="en" sz="1325"/>
              <a:t>Sampling Process</a:t>
            </a:r>
            <a:endParaRPr b="1" sz="1325"/>
          </a:p>
          <a:p>
            <a:pPr indent="-312737" lvl="0" marL="4572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Starts with random noise image.</a:t>
            </a:r>
            <a:endParaRPr sz="1325"/>
          </a:p>
          <a:p>
            <a:pPr indent="-3127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Iteratively refined using trained UNet model.</a:t>
            </a:r>
            <a:endParaRPr sz="1325"/>
          </a:p>
          <a:p>
            <a:pPr indent="-3127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Model predicts and subtracts noise at each timestep.</a:t>
            </a:r>
            <a:endParaRPr sz="1325"/>
          </a:p>
          <a:p>
            <a:pPr indent="-3127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Continues until final image is generated.</a:t>
            </a:r>
            <a:endParaRPr sz="1325"/>
          </a:p>
          <a:p>
            <a:pPr indent="-3127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Classifier-free guidance and EMA ensure high-quality, text-aligned images.</a:t>
            </a:r>
            <a:endParaRPr sz="13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325"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25" y="2151275"/>
            <a:ext cx="2066275" cy="4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2419625" y="1105450"/>
            <a:ext cx="63216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216" name="Google Shape;216;p35"/>
          <p:cNvSpPr txBox="1"/>
          <p:nvPr>
            <p:ph type="title"/>
          </p:nvPr>
        </p:nvSpPr>
        <p:spPr>
          <a:xfrm>
            <a:off x="2400250" y="575950"/>
            <a:ext cx="6321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125" y="268552"/>
            <a:ext cx="7449200" cy="46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/>
        </p:nvSpPr>
        <p:spPr>
          <a:xfrm>
            <a:off x="86225" y="2071450"/>
            <a:ext cx="156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RadBERT</a:t>
            </a:r>
            <a:endParaRPr b="1" sz="2400">
              <a:solidFill>
                <a:schemeClr val="dk2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4294967295" type="title"/>
          </p:nvPr>
        </p:nvSpPr>
        <p:spPr>
          <a:xfrm>
            <a:off x="3983100" y="143975"/>
            <a:ext cx="11778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chemeClr val="dk1"/>
                </a:highlight>
              </a:rPr>
              <a:t>Unet</a:t>
            </a:r>
            <a:endParaRPr sz="3500">
              <a:highlight>
                <a:schemeClr val="dk1"/>
              </a:highlight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38" y="1060350"/>
            <a:ext cx="8549325" cy="38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idx="4294967295" type="title"/>
          </p:nvPr>
        </p:nvSpPr>
        <p:spPr>
          <a:xfrm>
            <a:off x="3351150" y="134725"/>
            <a:ext cx="24417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chemeClr val="dk1"/>
                </a:highlight>
              </a:rPr>
              <a:t>VGG </a:t>
            </a:r>
            <a:r>
              <a:rPr lang="en" sz="3500">
                <a:highlight>
                  <a:schemeClr val="dk1"/>
                </a:highlight>
              </a:rPr>
              <a:t>Unet</a:t>
            </a:r>
            <a:endParaRPr sz="3500">
              <a:highlight>
                <a:schemeClr val="dk1"/>
              </a:highlight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8825"/>
            <a:ext cx="8839204" cy="376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idx="4294967295" type="title"/>
          </p:nvPr>
        </p:nvSpPr>
        <p:spPr>
          <a:xfrm>
            <a:off x="3351150" y="134725"/>
            <a:ext cx="24417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chemeClr val="dk1"/>
                </a:highlight>
              </a:rPr>
              <a:t>VGG Unet</a:t>
            </a:r>
            <a:endParaRPr sz="3500">
              <a:highlight>
                <a:schemeClr val="dk1"/>
              </a:highlight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1761900" y="1040763"/>
            <a:ext cx="56202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2"/>
                </a:solidFill>
              </a:rPr>
              <a:t>Slice 1</a:t>
            </a:r>
            <a:br>
              <a:rPr lang="en" sz="1300">
                <a:solidFill>
                  <a:schemeClr val="dk2"/>
                </a:solidFill>
              </a:rPr>
            </a:br>
            <a:r>
              <a:rPr lang="en" sz="1100">
                <a:solidFill>
                  <a:schemeClr val="dk2"/>
                </a:solidFill>
              </a:rPr>
              <a:t>Sequential(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(0): Conv2d(3, 64, kernel_size=(3, 3), stride=(1, 1), padding=(1, 1))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(1): ReLU(inplace=True)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(2): Conv2d(64, 64, kernel_size=(3, 3), stride=(1, 1), padding=(1, 1))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(3): ReLU(inplace=True)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1761900" y="2778725"/>
            <a:ext cx="56202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2"/>
                </a:solidFill>
              </a:rPr>
              <a:t>Slice 2</a:t>
            </a:r>
            <a:br>
              <a:rPr lang="en" sz="1300">
                <a:solidFill>
                  <a:schemeClr val="dk2"/>
                </a:solidFill>
              </a:rPr>
            </a:br>
            <a:r>
              <a:rPr lang="en" sz="1100">
                <a:solidFill>
                  <a:schemeClr val="dk2"/>
                </a:solidFill>
              </a:rPr>
              <a:t>Sequential(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(4): MaxPool2d(kernel_size=2, stride=2, padding=0, dilation=1, ceil_mode=False)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(5): Conv2d(64, 128, kernel_size=(3, 3), stride=(1, 1), padding=(1, 1))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(6): ReLU(inplace=True)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(7): Conv2d(128, 128, kernel_size=(3, 3), stride=(1, 1), padding=(1, 1))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(8): ReLU(inplace=True)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idx="4294967295" type="title"/>
          </p:nvPr>
        </p:nvSpPr>
        <p:spPr>
          <a:xfrm>
            <a:off x="3351150" y="134725"/>
            <a:ext cx="24417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chemeClr val="dk1"/>
                </a:highlight>
              </a:rPr>
              <a:t>VGG Unet</a:t>
            </a:r>
            <a:endParaRPr sz="3500">
              <a:highlight>
                <a:schemeClr val="dk1"/>
              </a:highlight>
            </a:endParaRPr>
          </a:p>
        </p:txBody>
      </p:sp>
      <p:sp>
        <p:nvSpPr>
          <p:cNvPr id="243" name="Google Shape;243;p39"/>
          <p:cNvSpPr txBox="1"/>
          <p:nvPr/>
        </p:nvSpPr>
        <p:spPr>
          <a:xfrm>
            <a:off x="1761900" y="1627550"/>
            <a:ext cx="5620200" cy="23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2"/>
                </a:solidFill>
              </a:rPr>
              <a:t>Slice 3</a:t>
            </a:r>
            <a:br>
              <a:rPr lang="en" sz="1300">
                <a:solidFill>
                  <a:schemeClr val="dk2"/>
                </a:solidFill>
              </a:rPr>
            </a:br>
            <a:r>
              <a:rPr lang="en" sz="1100">
                <a:solidFill>
                  <a:schemeClr val="dk2"/>
                </a:solidFill>
              </a:rPr>
              <a:t>Sequential(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(9): MaxPool2d(kernel_size=2, stride=2, padding=0, dilation=1, ceil_mode=False)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(10): Conv2d(128, 256, kernel_size=(3, 3), stride=(1, 1), padding=(1, 1))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(11): ReLU(inplace=True)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(12): Conv2d(256, 256, kernel_size=(3, 3), stride=(1, 1), padding=(1, 1))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(13): ReLU(inplace=True)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(14): Conv2d(256, 256, kernel_size=(3, 3), stride=(1, 1), padding=(1, 1))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(15): ReLU(inplace=True)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600" y="1172775"/>
            <a:ext cx="4357400" cy="26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3211350" y="2206105"/>
            <a:ext cx="2913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idx="4294967295" type="title"/>
          </p:nvPr>
        </p:nvSpPr>
        <p:spPr>
          <a:xfrm>
            <a:off x="3730950" y="172550"/>
            <a:ext cx="1682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chemeClr val="dk1"/>
                </a:highlight>
              </a:rPr>
              <a:t>Results</a:t>
            </a:r>
            <a:endParaRPr sz="3500">
              <a:highlight>
                <a:schemeClr val="dk1"/>
              </a:highlight>
            </a:endParaRPr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063"/>
            <a:ext cx="8839202" cy="316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600" y="1172775"/>
            <a:ext cx="4357400" cy="26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3211350" y="2206105"/>
            <a:ext cx="2913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Background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idx="4294967295" type="title"/>
          </p:nvPr>
        </p:nvSpPr>
        <p:spPr>
          <a:xfrm>
            <a:off x="3730950" y="172550"/>
            <a:ext cx="1682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chemeClr val="dk1"/>
                </a:highlight>
              </a:rPr>
              <a:t>Results</a:t>
            </a:r>
            <a:endParaRPr sz="3500">
              <a:highlight>
                <a:schemeClr val="dk1"/>
              </a:highlight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400" y="898250"/>
            <a:ext cx="4597192" cy="39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idx="4294967295" type="title"/>
          </p:nvPr>
        </p:nvSpPr>
        <p:spPr>
          <a:xfrm>
            <a:off x="3730950" y="172550"/>
            <a:ext cx="1682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chemeClr val="dk1"/>
                </a:highlight>
              </a:rPr>
              <a:t>Results</a:t>
            </a:r>
            <a:endParaRPr sz="3500">
              <a:highlight>
                <a:schemeClr val="dk1"/>
              </a:highlight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538" y="955400"/>
            <a:ext cx="5186920" cy="39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600" y="1172775"/>
            <a:ext cx="4357400" cy="26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/>
          <p:nvPr/>
        </p:nvSpPr>
        <p:spPr>
          <a:xfrm>
            <a:off x="3211350" y="2206105"/>
            <a:ext cx="2913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Limitations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2419625" y="1105450"/>
            <a:ext cx="63216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Hardware Constraints</a:t>
            </a:r>
            <a:endParaRPr b="1"/>
          </a:p>
          <a:p>
            <a: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VRAM capacity of NVIDIA A5000 GPU: 24GB.</a:t>
            </a:r>
            <a:endParaRPr/>
          </a:p>
          <a:p>
            <a: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Significant impact on experimental setup and model training.</a:t>
            </a:r>
            <a:endParaRPr/>
          </a:p>
          <a:p>
            <a:pPr indent="-342900" lvl="0" marL="457200" rtl="0" algn="l"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Image Resolution Limitations</a:t>
            </a:r>
            <a:endParaRPr b="1"/>
          </a:p>
          <a:p>
            <a: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image size: 64x64 pixels.</a:t>
            </a:r>
            <a:endParaRPr/>
          </a:p>
          <a:p>
            <a: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Larger sizes caused out-of-memory errors.</a:t>
            </a:r>
            <a:endParaRPr/>
          </a:p>
          <a:p>
            <a: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Reduced resolution likely affected model performance.</a:t>
            </a:r>
            <a:endParaRPr/>
          </a:p>
          <a:p>
            <a:pPr indent="-342900" lvl="0" marL="457200" rtl="0" algn="l"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Model Architecture Limitations</a:t>
            </a:r>
            <a:endParaRPr b="1"/>
          </a:p>
          <a:p>
            <a: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Unable to experiment with SOTA diffusion models.</a:t>
            </a:r>
            <a:endParaRPr/>
          </a:p>
          <a:p>
            <a: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computational demand led to memory issues.</a:t>
            </a:r>
            <a:endParaRPr/>
          </a:p>
          <a:p>
            <a: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direct comparison with advanced generative models.</a:t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088387" y="1546327"/>
            <a:ext cx="4572723" cy="205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 txBox="1"/>
          <p:nvPr>
            <p:ph type="title"/>
          </p:nvPr>
        </p:nvSpPr>
        <p:spPr>
          <a:xfrm>
            <a:off x="2400250" y="575950"/>
            <a:ext cx="6321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2419625" y="1105450"/>
            <a:ext cx="63216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Text Encoding Challenges</a:t>
            </a:r>
            <a:endParaRPr b="1"/>
          </a:p>
          <a:p>
            <a:pPr indent="-310832" lvl="1" marL="9144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Planned to use CLIP for robust multimodal data understanding.</a:t>
            </a:r>
            <a:endParaRPr/>
          </a:p>
          <a:p>
            <a:pPr indent="-310832" lvl="1" marL="9144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VRAM limitations required drastically reduced batch sizes.</a:t>
            </a:r>
            <a:endParaRPr/>
          </a:p>
          <a:p>
            <a:pPr indent="-310832" lvl="1" marL="9144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Prevented comparison with the RadBERT encoder.</a:t>
            </a:r>
            <a:endParaRPr/>
          </a:p>
          <a:p>
            <a:pPr indent="-334327" lvl="0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Advanced Textual Integration Issues</a:t>
            </a:r>
            <a:endParaRPr b="1"/>
          </a:p>
          <a:p>
            <a:pPr indent="-310832" lvl="1" marL="9144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Integration of image captions, CUI descriptions, and transformed captions using an attention module was planned.</a:t>
            </a:r>
            <a:endParaRPr/>
          </a:p>
          <a:p>
            <a:pPr indent="-310832" lvl="1" marL="9144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High memory requirements led to VRAM exhaustion.</a:t>
            </a:r>
            <a:endParaRPr/>
          </a:p>
          <a:p>
            <a:pPr indent="-310832" lvl="1" marL="9144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Inability to use advanced textual integration limited potential generative quality improvements.</a:t>
            </a:r>
            <a:endParaRPr/>
          </a:p>
          <a:p>
            <a:pPr indent="-334327" lvl="0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Dataset Challenges</a:t>
            </a:r>
            <a:endParaRPr b="1"/>
          </a:p>
          <a:p>
            <a:pPr indent="-310832" lvl="1" marL="9144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Significant amount of noisy and non-descriptive images despite filtering.</a:t>
            </a:r>
            <a:endParaRPr/>
          </a:p>
          <a:p>
            <a:pPr indent="-310832" lvl="1" marL="9144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Frequent occurrence of low-quality images in the dataset.</a:t>
            </a:r>
            <a:endParaRPr/>
          </a:p>
          <a:p>
            <a:pPr indent="-310832" lvl="1" marL="9144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Noisy images impacted training of the diffusion model.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088387" y="1546327"/>
            <a:ext cx="4572723" cy="205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6"/>
          <p:cNvSpPr txBox="1"/>
          <p:nvPr>
            <p:ph type="title"/>
          </p:nvPr>
        </p:nvSpPr>
        <p:spPr>
          <a:xfrm>
            <a:off x="2400250" y="575950"/>
            <a:ext cx="6321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600" y="1172775"/>
            <a:ext cx="4357400" cy="26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7"/>
          <p:cNvSpPr txBox="1"/>
          <p:nvPr/>
        </p:nvSpPr>
        <p:spPr>
          <a:xfrm>
            <a:off x="3065250" y="1970163"/>
            <a:ext cx="32061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That’s it!</a:t>
            </a:r>
            <a:b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63" y="386075"/>
            <a:ext cx="6023775" cy="43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4294967295" type="title"/>
          </p:nvPr>
        </p:nvSpPr>
        <p:spPr>
          <a:xfrm>
            <a:off x="6812650" y="1174475"/>
            <a:ext cx="19707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Training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93" name="Google Shape;93;p16"/>
          <p:cNvSpPr txBox="1"/>
          <p:nvPr>
            <p:ph idx="4294967295" type="title"/>
          </p:nvPr>
        </p:nvSpPr>
        <p:spPr>
          <a:xfrm>
            <a:off x="6812650" y="3702650"/>
            <a:ext cx="19707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Testing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Systematically and slowly </a:t>
            </a:r>
            <a:r>
              <a:rPr lang="en" sz="3700">
                <a:solidFill>
                  <a:schemeClr val="dk1"/>
                </a:solidFill>
              </a:rPr>
              <a:t>destroy structure in a data distribution </a:t>
            </a:r>
            <a:r>
              <a:rPr lang="en" sz="3700"/>
              <a:t>through an </a:t>
            </a:r>
            <a:r>
              <a:rPr lang="en" sz="3700">
                <a:solidFill>
                  <a:schemeClr val="dk1"/>
                </a:solidFill>
              </a:rPr>
              <a:t>iterative forward diffusion process</a:t>
            </a:r>
            <a:r>
              <a:rPr lang="en" sz="3700"/>
              <a:t>.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We then learn a </a:t>
            </a:r>
            <a:r>
              <a:rPr lang="en" sz="3700">
                <a:solidFill>
                  <a:schemeClr val="dk1"/>
                </a:solidFill>
              </a:rPr>
              <a:t>reverse diffusion process that restores structure in data</a:t>
            </a:r>
            <a:endParaRPr sz="3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23875" y="137150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dk2"/>
                </a:solidFill>
              </a:rPr>
              <a:t>Start off with original image and add noise to image over multiple steps until the image becomes pure noise</a:t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dk2"/>
                </a:solidFill>
              </a:rPr>
              <a:t>The noise is generally sampled from a normal distribution</a:t>
            </a:r>
            <a:endParaRPr b="0" sz="1300">
              <a:solidFill>
                <a:schemeClr val="dk2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61355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8"/>
          <p:cNvGrpSpPr/>
          <p:nvPr/>
        </p:nvGrpSpPr>
        <p:grpSpPr>
          <a:xfrm>
            <a:off x="6781400" y="2894235"/>
            <a:ext cx="2212050" cy="2292868"/>
            <a:chOff x="6803287" y="825563"/>
            <a:chExt cx="2212050" cy="2292868"/>
          </a:xfrm>
        </p:grpSpPr>
        <p:pic>
          <p:nvPicPr>
            <p:cNvPr id="106" name="Google Shape;10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87" y="857650"/>
              <a:ext cx="2212050" cy="15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7" name="Google Shape;107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8496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8"/>
            <p:cNvSpPr txBox="1"/>
            <p:nvPr/>
          </p:nvSpPr>
          <p:spPr>
            <a:xfrm>
              <a:off x="6944800" y="11144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Hint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Inspired by the field of thermodynamics and equilibrium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9" name="Google Shape;109;p18"/>
          <p:cNvSpPr txBox="1"/>
          <p:nvPr>
            <p:ph type="title"/>
          </p:nvPr>
        </p:nvSpPr>
        <p:spPr>
          <a:xfrm>
            <a:off x="223875" y="594200"/>
            <a:ext cx="40065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Forward Diffusion</a:t>
            </a:r>
            <a:endParaRPr sz="350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75" y="2932275"/>
            <a:ext cx="4267202" cy="240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23875" y="1371500"/>
            <a:ext cx="4045200" cy="19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4615"/>
              <a:buFont typeface="Arial"/>
              <a:buNone/>
            </a:pPr>
            <a:r>
              <a:rPr b="0" lang="en" sz="1300">
                <a:solidFill>
                  <a:schemeClr val="dk2"/>
                </a:solidFill>
              </a:rPr>
              <a:t>A neural network that learns to remove noise from an image step by step</a:t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4615"/>
              <a:buFont typeface="Arial"/>
              <a:buNone/>
            </a:pPr>
            <a:r>
              <a:t/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4615"/>
              <a:buFont typeface="Arial"/>
              <a:buNone/>
            </a:pPr>
            <a:r>
              <a:rPr b="0" lang="en" sz="1300">
                <a:solidFill>
                  <a:schemeClr val="dk2"/>
                </a:solidFill>
              </a:rPr>
              <a:t>Start off with noise sampled from normal distribution</a:t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4615"/>
              <a:buFont typeface="Arial"/>
              <a:buNone/>
            </a:pPr>
            <a:r>
              <a:t/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4615"/>
              <a:buFont typeface="Arial"/>
              <a:buNone/>
            </a:pPr>
            <a:r>
              <a:rPr b="0" lang="en" sz="1300">
                <a:solidFill>
                  <a:schemeClr val="dk2"/>
                </a:solidFill>
              </a:rPr>
              <a:t>Neural network basically predicts the noise of the image at each step and removes it from the image</a:t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4615"/>
              <a:buFont typeface="Arial"/>
              <a:buNone/>
            </a:pPr>
            <a:r>
              <a:t/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2"/>
              </a:solidFill>
            </a:endParaRPr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223875" y="594200"/>
            <a:ext cx="40065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Reverse Diffusion</a:t>
            </a:r>
            <a:endParaRPr sz="3500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4294967295" type="title"/>
          </p:nvPr>
        </p:nvSpPr>
        <p:spPr>
          <a:xfrm>
            <a:off x="313875" y="2208900"/>
            <a:ext cx="14469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chemeClr val="dk1"/>
                </a:highlight>
              </a:rPr>
              <a:t>Unet</a:t>
            </a:r>
            <a:endParaRPr sz="3500">
              <a:highlight>
                <a:schemeClr val="dk1"/>
              </a:highlight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00" y="69325"/>
            <a:ext cx="72606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4294967295" type="title"/>
          </p:nvPr>
        </p:nvSpPr>
        <p:spPr>
          <a:xfrm>
            <a:off x="2433003" y="326550"/>
            <a:ext cx="42780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highlight>
                  <a:schemeClr val="dk1"/>
                </a:highlight>
              </a:rPr>
              <a:t>Complete Picture</a:t>
            </a:r>
            <a:endParaRPr sz="3500">
              <a:highlight>
                <a:schemeClr val="dk1"/>
              </a:highlight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27" y="1142225"/>
            <a:ext cx="8132149" cy="33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